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7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58" autoAdjust="0"/>
    <p:restoredTop sz="94343" autoAdjust="0"/>
  </p:normalViewPr>
  <p:slideViewPr>
    <p:cSldViewPr snapToGrid="0">
      <p:cViewPr varScale="1">
        <p:scale>
          <a:sx n="90" d="100"/>
          <a:sy n="90" d="100"/>
        </p:scale>
        <p:origin x="9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38308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714176" y="5819169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smtClean="0"/>
              <a:t>Ders 2</a:t>
            </a:r>
            <a:endParaRPr lang="tr-TR"/>
          </a:p>
        </p:txBody>
      </p:sp>
      <p:sp>
        <p:nvSpPr>
          <p:cNvPr id="5" name="Unvan 1"/>
          <p:cNvSpPr txBox="1">
            <a:spLocks/>
          </p:cNvSpPr>
          <p:nvPr/>
        </p:nvSpPr>
        <p:spPr>
          <a:xfrm>
            <a:off x="838200" y="1163149"/>
            <a:ext cx="10515600" cy="10550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smtClean="0"/>
              <a:t>VHDL Tasarım Bölümleri</a:t>
            </a:r>
            <a:r>
              <a:rPr lang="tr-TR" sz="2400" smtClean="0"/>
              <a:t/>
            </a:r>
            <a:br>
              <a:rPr lang="tr-TR" sz="2400" smtClean="0"/>
            </a:br>
            <a:endParaRPr lang="tr-TR" sz="2400"/>
          </a:p>
        </p:txBody>
      </p:sp>
    </p:spTree>
    <p:extLst>
      <p:ext uri="{BB962C8B-B14F-4D97-AF65-F5344CB8AC3E}">
        <p14:creationId xmlns:p14="http://schemas.microsoft.com/office/powerpoint/2010/main" val="662509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190500" y="0"/>
            <a:ext cx="10515600" cy="1055077"/>
          </a:xfrm>
        </p:spPr>
        <p:txBody>
          <a:bodyPr>
            <a:normAutofit/>
          </a:bodyPr>
          <a:lstStyle/>
          <a:p>
            <a:r>
              <a:rPr lang="en-US" sz="2400" b="1"/>
              <a:t>VHDL Tasarım Bölümleri</a:t>
            </a:r>
            <a:r>
              <a:rPr lang="tr-TR" sz="2400"/>
              <a:t/>
            </a:r>
            <a:br>
              <a:rPr lang="tr-TR" sz="2400"/>
            </a:br>
            <a:endParaRPr lang="tr-TR" sz="2400"/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46" y="2502877"/>
            <a:ext cx="3771900" cy="3438525"/>
          </a:xfrm>
          <a:prstGeom prst="rect">
            <a:avLst/>
          </a:prstGeom>
        </p:spPr>
      </p:pic>
      <p:cxnSp>
        <p:nvCxnSpPr>
          <p:cNvPr id="5" name="Düz Ok Bağlayıcısı 4"/>
          <p:cNvCxnSpPr/>
          <p:nvPr/>
        </p:nvCxnSpPr>
        <p:spPr>
          <a:xfrm flipV="1">
            <a:off x="3695700" y="2502877"/>
            <a:ext cx="2371725" cy="487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Metin kutusu 5"/>
          <p:cNvSpPr txBox="1"/>
          <p:nvPr/>
        </p:nvSpPr>
        <p:spPr>
          <a:xfrm>
            <a:off x="6070370" y="2318211"/>
            <a:ext cx="2208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smtClean="0"/>
              <a:t>Kütüphane tanımlamaları:</a:t>
            </a:r>
          </a:p>
          <a:p>
            <a:r>
              <a:rPr lang="tr-TR" sz="1400" smtClean="0"/>
              <a:t>Fonksiyonlar, data tipleri vs.</a:t>
            </a:r>
            <a:endParaRPr lang="tr-TR" sz="1400"/>
          </a:p>
        </p:txBody>
      </p:sp>
      <p:cxnSp>
        <p:nvCxnSpPr>
          <p:cNvPr id="18" name="Düz Ok Bağlayıcısı 17"/>
          <p:cNvCxnSpPr/>
          <p:nvPr/>
        </p:nvCxnSpPr>
        <p:spPr>
          <a:xfrm flipV="1">
            <a:off x="2276475" y="4222139"/>
            <a:ext cx="36576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Metin kutusu 20"/>
          <p:cNvSpPr txBox="1"/>
          <p:nvPr/>
        </p:nvSpPr>
        <p:spPr>
          <a:xfrm>
            <a:off x="5934075" y="3611234"/>
            <a:ext cx="59817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tr-TR"/>
            </a:defPPr>
            <a:lvl1pPr>
              <a:defRPr sz="1400"/>
            </a:lvl1pPr>
          </a:lstStyle>
          <a:p>
            <a:r>
              <a:rPr lang="tr-TR" smtClean="0"/>
              <a:t>Entity : </a:t>
            </a:r>
            <a:r>
              <a:rPr lang="tr-TR"/>
              <a:t>VHDL’de her blok kendi başına bir devre olarak düşünülür ve entity</a:t>
            </a:r>
            <a:r>
              <a:rPr lang="tr-TR" b="1"/>
              <a:t> </a:t>
            </a:r>
            <a:r>
              <a:rPr lang="tr-TR"/>
              <a:t>olarak adlandırılır.</a:t>
            </a:r>
            <a:endParaRPr lang="tr-TR" smtClean="0"/>
          </a:p>
          <a:p>
            <a:r>
              <a:rPr lang="en-US" smtClean="0"/>
              <a:t>Bu </a:t>
            </a:r>
            <a:r>
              <a:rPr lang="en-US"/>
              <a:t>kısımda giriş/çıkış portları tanımlanır. Ara yüzler oluşturulur</a:t>
            </a:r>
            <a:r>
              <a:rPr lang="en-US" smtClean="0"/>
              <a:t>.</a:t>
            </a:r>
            <a:endParaRPr lang="tr-TR" smtClean="0"/>
          </a:p>
          <a:p>
            <a:r>
              <a:rPr lang="tr-TR" smtClean="0"/>
              <a:t>Lojik fonksiyonun </a:t>
            </a:r>
            <a:r>
              <a:rPr lang="tr-TR"/>
              <a:t>dış dünyayla bağlantısını tanımlar</a:t>
            </a:r>
            <a:r>
              <a:rPr lang="tr-TR" smtClean="0"/>
              <a:t>.</a:t>
            </a:r>
          </a:p>
          <a:p>
            <a:r>
              <a:rPr lang="tr-TR" smtClean="0"/>
              <a:t>Veri tipleri ?</a:t>
            </a:r>
            <a:endParaRPr lang="tr-TR"/>
          </a:p>
        </p:txBody>
      </p:sp>
      <p:sp>
        <p:nvSpPr>
          <p:cNvPr id="22" name="Metin kutusu 21"/>
          <p:cNvSpPr txBox="1"/>
          <p:nvPr/>
        </p:nvSpPr>
        <p:spPr>
          <a:xfrm>
            <a:off x="5565258" y="5244700"/>
            <a:ext cx="59817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tr-TR"/>
            </a:defPPr>
            <a:lvl1pPr>
              <a:defRPr sz="1400"/>
            </a:lvl1pPr>
          </a:lstStyle>
          <a:p>
            <a:r>
              <a:rPr lang="en-US"/>
              <a:t>Bir modelin davranışının tanımlandığı yapıdır</a:t>
            </a:r>
            <a:r>
              <a:rPr lang="en-US" smtClean="0"/>
              <a:t>.</a:t>
            </a:r>
            <a:endParaRPr lang="tr-TR" smtClean="0"/>
          </a:p>
          <a:p>
            <a:r>
              <a:rPr lang="tr-TR" smtClean="0"/>
              <a:t>Yani Lojik </a:t>
            </a:r>
            <a:r>
              <a:rPr lang="tr-TR"/>
              <a:t>fonksiyonun işlevi architecture tarafından</a:t>
            </a:r>
          </a:p>
          <a:p>
            <a:r>
              <a:rPr lang="en-US"/>
              <a:t>belirlenir. Her entity için bir architecture</a:t>
            </a:r>
          </a:p>
          <a:p>
            <a:r>
              <a:rPr lang="tr-TR"/>
              <a:t>tanımlanır</a:t>
            </a:r>
            <a:r>
              <a:rPr lang="tr-TR" smtClean="0"/>
              <a:t>. Begin ile end arasındaki satırlar ve_kapi modülünün nasıl bir işlem gerçekleştireceğini belirtir.</a:t>
            </a:r>
            <a:endParaRPr lang="tr-TR"/>
          </a:p>
        </p:txBody>
      </p:sp>
      <p:cxnSp>
        <p:nvCxnSpPr>
          <p:cNvPr id="23" name="Düz Ok Bağlayıcısı 22"/>
          <p:cNvCxnSpPr/>
          <p:nvPr/>
        </p:nvCxnSpPr>
        <p:spPr>
          <a:xfrm>
            <a:off x="2009775" y="5617204"/>
            <a:ext cx="34385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ikdörtgen 25"/>
          <p:cNvSpPr/>
          <p:nvPr/>
        </p:nvSpPr>
        <p:spPr>
          <a:xfrm>
            <a:off x="4290646" y="790575"/>
            <a:ext cx="2033954" cy="1209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cxnSp>
        <p:nvCxnSpPr>
          <p:cNvPr id="28" name="Düz Ok Bağlayıcısı 27"/>
          <p:cNvCxnSpPr/>
          <p:nvPr/>
        </p:nvCxnSpPr>
        <p:spPr>
          <a:xfrm>
            <a:off x="3543300" y="1055077"/>
            <a:ext cx="7473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Düz Ok Bağlayıcısı 29"/>
          <p:cNvCxnSpPr/>
          <p:nvPr/>
        </p:nvCxnSpPr>
        <p:spPr>
          <a:xfrm flipV="1">
            <a:off x="3533775" y="1704975"/>
            <a:ext cx="756871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Düz Ok Bağlayıcısı 31"/>
          <p:cNvCxnSpPr>
            <a:stCxn id="26" idx="3"/>
          </p:cNvCxnSpPr>
          <p:nvPr/>
        </p:nvCxnSpPr>
        <p:spPr>
          <a:xfrm flipV="1">
            <a:off x="6324600" y="1395412"/>
            <a:ext cx="6096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Metin kutusu 32"/>
          <p:cNvSpPr txBox="1"/>
          <p:nvPr/>
        </p:nvSpPr>
        <p:spPr>
          <a:xfrm>
            <a:off x="3268080" y="87041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/>
              <a:t>A</a:t>
            </a:r>
          </a:p>
        </p:txBody>
      </p:sp>
      <p:sp>
        <p:nvSpPr>
          <p:cNvPr id="34" name="Metin kutusu 33"/>
          <p:cNvSpPr txBox="1"/>
          <p:nvPr/>
        </p:nvSpPr>
        <p:spPr>
          <a:xfrm>
            <a:off x="3206534" y="151459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B</a:t>
            </a:r>
            <a:endParaRPr lang="tr-TR"/>
          </a:p>
        </p:txBody>
      </p:sp>
      <p:sp>
        <p:nvSpPr>
          <p:cNvPr id="35" name="Metin kutusu 34"/>
          <p:cNvSpPr txBox="1"/>
          <p:nvPr/>
        </p:nvSpPr>
        <p:spPr>
          <a:xfrm>
            <a:off x="6870592" y="118837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C</a:t>
            </a:r>
            <a:endParaRPr lang="tr-TR"/>
          </a:p>
        </p:txBody>
      </p:sp>
      <p:pic>
        <p:nvPicPr>
          <p:cNvPr id="36" name="Resim 3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027" y="1147480"/>
            <a:ext cx="729192" cy="43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0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037" y="1290637"/>
            <a:ext cx="3438525" cy="2219325"/>
          </a:xfrm>
          <a:prstGeom prst="rect">
            <a:avLst/>
          </a:prstGeom>
        </p:spPr>
      </p:pic>
      <p:sp>
        <p:nvSpPr>
          <p:cNvPr id="5" name="Dikdörtgen 4"/>
          <p:cNvSpPr/>
          <p:nvPr/>
        </p:nvSpPr>
        <p:spPr>
          <a:xfrm>
            <a:off x="235675" y="320159"/>
            <a:ext cx="28242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Entity, Port and Architecture</a:t>
            </a:r>
            <a:endParaRPr lang="tr-TR"/>
          </a:p>
        </p:txBody>
      </p:sp>
      <p:sp>
        <p:nvSpPr>
          <p:cNvPr id="6" name="Dikdörtgen 5"/>
          <p:cNvSpPr/>
          <p:nvPr/>
        </p:nvSpPr>
        <p:spPr>
          <a:xfrm>
            <a:off x="5543550" y="1290637"/>
            <a:ext cx="3800475" cy="26622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7" name="Dikdörtgen 6"/>
          <p:cNvSpPr/>
          <p:nvPr/>
        </p:nvSpPr>
        <p:spPr>
          <a:xfrm>
            <a:off x="6677025" y="1952625"/>
            <a:ext cx="2085975" cy="12668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cxnSp>
        <p:nvCxnSpPr>
          <p:cNvPr id="9" name="Düz Bağlayıcı 8"/>
          <p:cNvCxnSpPr/>
          <p:nvPr/>
        </p:nvCxnSpPr>
        <p:spPr>
          <a:xfrm flipH="1">
            <a:off x="6343650" y="2266950"/>
            <a:ext cx="33337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Düz Bağlayıcı 9"/>
          <p:cNvCxnSpPr/>
          <p:nvPr/>
        </p:nvCxnSpPr>
        <p:spPr>
          <a:xfrm flipH="1">
            <a:off x="6343650" y="2867025"/>
            <a:ext cx="33337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Düz Bağlayıcı 10"/>
          <p:cNvCxnSpPr/>
          <p:nvPr/>
        </p:nvCxnSpPr>
        <p:spPr>
          <a:xfrm flipH="1">
            <a:off x="8763000" y="2586037"/>
            <a:ext cx="33337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Metin kutusu 11"/>
          <p:cNvSpPr txBox="1"/>
          <p:nvPr/>
        </p:nvSpPr>
        <p:spPr>
          <a:xfrm>
            <a:off x="6016409" y="20822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A1</a:t>
            </a:r>
            <a:endParaRPr lang="tr-TR"/>
          </a:p>
        </p:txBody>
      </p:sp>
      <p:sp>
        <p:nvSpPr>
          <p:cNvPr id="13" name="Metin kutusu 12"/>
          <p:cNvSpPr txBox="1"/>
          <p:nvPr/>
        </p:nvSpPr>
        <p:spPr>
          <a:xfrm>
            <a:off x="6005189" y="2682359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A2</a:t>
            </a:r>
            <a:endParaRPr lang="tr-TR"/>
          </a:p>
        </p:txBody>
      </p:sp>
      <p:sp>
        <p:nvSpPr>
          <p:cNvPr id="14" name="Metin kutusu 13"/>
          <p:cNvSpPr txBox="1"/>
          <p:nvPr/>
        </p:nvSpPr>
        <p:spPr>
          <a:xfrm>
            <a:off x="9061342" y="2400299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B</a:t>
            </a:r>
            <a:endParaRPr lang="tr-TR"/>
          </a:p>
        </p:txBody>
      </p:sp>
      <p:sp>
        <p:nvSpPr>
          <p:cNvPr id="15" name="Metin kutusu 14"/>
          <p:cNvSpPr txBox="1"/>
          <p:nvPr/>
        </p:nvSpPr>
        <p:spPr>
          <a:xfrm>
            <a:off x="1189037" y="3740705"/>
            <a:ext cx="5981700" cy="36163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tr-TR"/>
            </a:defPPr>
            <a:lvl1pPr>
              <a:lnSpc>
                <a:spcPct val="150000"/>
              </a:lnSpc>
              <a:spcAft>
                <a:spcPts val="800"/>
              </a:spcAft>
              <a:defRPr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tr-TR"/>
              <a:t>2 Adet input port A1 ve A2</a:t>
            </a:r>
          </a:p>
          <a:p>
            <a:r>
              <a:rPr lang="tr-TR"/>
              <a:t>1 Adet output port B</a:t>
            </a:r>
          </a:p>
          <a:p>
            <a:r>
              <a:rPr lang="tr-TR"/>
              <a:t>Architecture ismi Fatih </a:t>
            </a:r>
          </a:p>
          <a:p>
            <a:r>
              <a:rPr lang="tr-TR"/>
              <a:t>Entity ismi F1</a:t>
            </a:r>
          </a:p>
          <a:p>
            <a:endParaRPr lang="tr-TR"/>
          </a:p>
          <a:p>
            <a:endParaRPr lang="tr-TR"/>
          </a:p>
          <a:p>
            <a:endParaRPr lang="tr-TR"/>
          </a:p>
        </p:txBody>
      </p:sp>
      <p:sp>
        <p:nvSpPr>
          <p:cNvPr id="2" name="Sol Ayraç 1"/>
          <p:cNvSpPr/>
          <p:nvPr/>
        </p:nvSpPr>
        <p:spPr>
          <a:xfrm>
            <a:off x="756093" y="1762235"/>
            <a:ext cx="538648" cy="92012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37905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512761" y="624784"/>
            <a:ext cx="1088866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Aşağıda A</a:t>
            </a:r>
            <a:r>
              <a:rPr lang="tr-TR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hmet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adında başka bir architecture yaratılmış ve </a:t>
            </a:r>
            <a:r>
              <a:rPr lang="tr-TR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entity ismi girilmiştir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Resim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6737" y="1514475"/>
            <a:ext cx="340042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45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10"/>
          <p:cNvSpPr/>
          <p:nvPr/>
        </p:nvSpPr>
        <p:spPr>
          <a:xfrm>
            <a:off x="1345744" y="323850"/>
            <a:ext cx="4286250" cy="3648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" name="Dikdörtgen 3"/>
          <p:cNvSpPr/>
          <p:nvPr/>
        </p:nvSpPr>
        <p:spPr>
          <a:xfrm>
            <a:off x="1476106" y="510659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Entity</a:t>
            </a:r>
            <a:endParaRPr lang="tr-TR" b="1"/>
          </a:p>
        </p:txBody>
      </p:sp>
      <p:sp>
        <p:nvSpPr>
          <p:cNvPr id="5" name="Dikdörtgen 4"/>
          <p:cNvSpPr/>
          <p:nvPr/>
        </p:nvSpPr>
        <p:spPr>
          <a:xfrm>
            <a:off x="1571645" y="996434"/>
            <a:ext cx="7425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mtClean="0">
                <a:latin typeface="Times New Roman" panose="02020603050405020304" pitchFamily="18" charset="0"/>
                <a:ea typeface="Calibri" panose="020F0502020204030204" pitchFamily="34" charset="0"/>
              </a:rPr>
              <a:t>* P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</a:rPr>
              <a:t>ort</a:t>
            </a:r>
            <a:endParaRPr lang="tr-TR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371600" y="1981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tr-TR"/>
          </a:p>
        </p:txBody>
      </p:sp>
      <p:pic>
        <p:nvPicPr>
          <p:cNvPr id="2049" name="Resim 19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570" y="2640012"/>
            <a:ext cx="3314700" cy="81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009565" y="1484823"/>
            <a:ext cx="2231778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tr-TR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in: giriş </a:t>
            </a:r>
            <a:endParaRPr kumimoji="0" lang="tr-TR" altLang="tr-TR" sz="1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tr-TR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out: çıkış </a:t>
            </a:r>
            <a:endParaRPr kumimoji="0" lang="tr-TR" altLang="tr-TR" sz="1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tr-TR" sz="1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inout: hem giriş hem çıkış </a:t>
            </a:r>
            <a:endParaRPr kumimoji="0" lang="en-US" altLang="tr-TR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Dikdörtgen 13"/>
          <p:cNvSpPr/>
          <p:nvPr/>
        </p:nvSpPr>
        <p:spPr>
          <a:xfrm>
            <a:off x="6543676" y="323850"/>
            <a:ext cx="4286250" cy="3648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5" name="Dikdörtgen 14"/>
          <p:cNvSpPr/>
          <p:nvPr/>
        </p:nvSpPr>
        <p:spPr>
          <a:xfrm>
            <a:off x="6674038" y="510659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Entity</a:t>
            </a:r>
            <a:endParaRPr lang="tr-TR" b="1"/>
          </a:p>
        </p:txBody>
      </p:sp>
      <p:sp>
        <p:nvSpPr>
          <p:cNvPr id="16" name="Dikdörtgen 15"/>
          <p:cNvSpPr/>
          <p:nvPr/>
        </p:nvSpPr>
        <p:spPr>
          <a:xfrm>
            <a:off x="6769577" y="996434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mtClean="0">
                <a:latin typeface="Times New Roman" panose="02020603050405020304" pitchFamily="18" charset="0"/>
                <a:ea typeface="Calibri" panose="020F0502020204030204" pitchFamily="34" charset="0"/>
              </a:rPr>
              <a:t>* G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</a:rPr>
              <a:t>eneric </a:t>
            </a:r>
            <a:endParaRPr lang="tr-TR"/>
          </a:p>
        </p:txBody>
      </p:sp>
      <p:sp>
        <p:nvSpPr>
          <p:cNvPr id="13" name="Dikdörtgen 12"/>
          <p:cNvSpPr/>
          <p:nvPr/>
        </p:nvSpPr>
        <p:spPr>
          <a:xfrm>
            <a:off x="6951342" y="1365766"/>
            <a:ext cx="408620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latin typeface="Times New Roman" panose="02020603050405020304" pitchFamily="18" charset="0"/>
                <a:ea typeface="Calibri" panose="020F0502020204030204" pitchFamily="34" charset="0"/>
              </a:rPr>
              <a:t>Genel olarak jenerikler aşağıdaki amaçlar için kullanılırlar.</a:t>
            </a:r>
            <a:endParaRPr lang="tr-TR" sz="160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tr-TR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en-US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Portların </a:t>
            </a:r>
            <a:r>
              <a:rPr lang="en-US" sz="1600">
                <a:latin typeface="Times New Roman" panose="02020603050405020304" pitchFamily="18" charset="0"/>
                <a:ea typeface="Calibri" panose="020F0502020204030204" pitchFamily="34" charset="0"/>
              </a:rPr>
              <a:t>boyutlarını ifade etme </a:t>
            </a:r>
            <a:endParaRPr lang="tr-TR" sz="160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tr-TR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en-US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Alt </a:t>
            </a:r>
            <a:r>
              <a:rPr lang="en-US" sz="1600">
                <a:latin typeface="Times New Roman" panose="02020603050405020304" pitchFamily="18" charset="0"/>
                <a:ea typeface="Calibri" panose="020F0502020204030204" pitchFamily="34" charset="0"/>
              </a:rPr>
              <a:t>bileşenlerin sayısını belirtme</a:t>
            </a:r>
            <a:endParaRPr lang="tr-TR" sz="160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tr-TR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en-US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Zamanlama </a:t>
            </a:r>
            <a:r>
              <a:rPr lang="en-US" sz="1600">
                <a:latin typeface="Times New Roman" panose="02020603050405020304" pitchFamily="18" charset="0"/>
                <a:ea typeface="Calibri" panose="020F0502020204030204" pitchFamily="34" charset="0"/>
              </a:rPr>
              <a:t>özelliklerinin belirlenmesi </a:t>
            </a:r>
            <a:endParaRPr lang="tr-TR" sz="160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tr-TR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en-US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Bir </a:t>
            </a:r>
            <a:r>
              <a:rPr lang="en-US" sz="1600">
                <a:latin typeface="Times New Roman" panose="02020603050405020304" pitchFamily="18" charset="0"/>
                <a:ea typeface="Calibri" panose="020F0502020204030204" pitchFamily="34" charset="0"/>
              </a:rPr>
              <a:t>tasarımın fiziksel özelliklerini belirtme </a:t>
            </a:r>
            <a:endParaRPr lang="tr-TR" sz="160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tr-TR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en-US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Architecture </a:t>
            </a:r>
            <a:r>
              <a:rPr lang="en-US" sz="1600">
                <a:latin typeface="Times New Roman" panose="02020603050405020304" pitchFamily="18" charset="0"/>
                <a:ea typeface="Calibri" panose="020F0502020204030204" pitchFamily="34" charset="0"/>
              </a:rPr>
              <a:t>içerisindeki vektörlerin uzunluklarını belirtme </a:t>
            </a:r>
            <a:endParaRPr lang="tr-TR" sz="160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tr-TR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en-US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Döngü </a:t>
            </a:r>
            <a:r>
              <a:rPr lang="en-US" sz="1600">
                <a:latin typeface="Times New Roman" panose="02020603050405020304" pitchFamily="18" charset="0"/>
                <a:ea typeface="Calibri" panose="020F0502020204030204" pitchFamily="34" charset="0"/>
              </a:rPr>
              <a:t>sayısını </a:t>
            </a:r>
            <a:r>
              <a:rPr lang="en-US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belirtme</a:t>
            </a:r>
            <a:endParaRPr lang="tr-TR" sz="1600" smtClean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tr-TR" sz="1600" smtClean="0">
                <a:latin typeface="Times New Roman" panose="02020603050405020304" pitchFamily="18" charset="0"/>
                <a:ea typeface="Calibri" panose="020F0502020204030204" pitchFamily="34" charset="0"/>
              </a:rPr>
              <a:t>…</a:t>
            </a:r>
            <a:endParaRPr lang="tr-TR" sz="1600"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061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304799" y="147684"/>
            <a:ext cx="116337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! Generic tanımlaması yapılarak tasarlanan devre parametrik özelliğe sahip olmaktadır. Özellikle büyük tasarımlarda generic kullanımıyla yapılmak istenen değişiklikler kolaylıkla yapılabilmektedir.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Dikdörtgen 4"/>
          <p:cNvSpPr/>
          <p:nvPr/>
        </p:nvSpPr>
        <p:spPr>
          <a:xfrm>
            <a:off x="304798" y="915981"/>
            <a:ext cx="1163377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! Generic olarak tanımlanan ifadeler yapılacak değişikliklerle tasarlanan tasarımın, tamamı değiştirilmektedir. Bu nedenle kullanıcı tasarım içerisinde yapacağı değişiklikleri tek tek yapmak yerine generic ile daha kolay yapma imkânına sahip olmaktadır.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Dikdörtgen 5"/>
          <p:cNvSpPr/>
          <p:nvPr/>
        </p:nvSpPr>
        <p:spPr>
          <a:xfrm>
            <a:off x="304797" y="2254809"/>
            <a:ext cx="128112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ÖRNEK 1: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Resim 6"/>
          <p:cNvPicPr/>
          <p:nvPr/>
        </p:nvPicPr>
        <p:blipFill>
          <a:blip r:embed="rId2"/>
          <a:stretch>
            <a:fillRect/>
          </a:stretch>
        </p:blipFill>
        <p:spPr>
          <a:xfrm>
            <a:off x="1104632" y="2888787"/>
            <a:ext cx="4619625" cy="704850"/>
          </a:xfrm>
          <a:prstGeom prst="rect">
            <a:avLst/>
          </a:prstGeom>
        </p:spPr>
      </p:pic>
      <p:sp>
        <p:nvSpPr>
          <p:cNvPr id="8" name="Dikdörtgen 7"/>
          <p:cNvSpPr/>
          <p:nvPr/>
        </p:nvSpPr>
        <p:spPr>
          <a:xfrm>
            <a:off x="304797" y="3593637"/>
            <a:ext cx="128112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ÖRNEK 2: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Resim 8"/>
          <p:cNvPicPr/>
          <p:nvPr/>
        </p:nvPicPr>
        <p:blipFill>
          <a:blip r:embed="rId3"/>
          <a:stretch>
            <a:fillRect/>
          </a:stretch>
        </p:blipFill>
        <p:spPr>
          <a:xfrm>
            <a:off x="1104632" y="4246117"/>
            <a:ext cx="289560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070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1468</TotalTime>
  <Words>255</Words>
  <Application>Microsoft Office PowerPoint</Application>
  <PresentationFormat>Geniş ekran</PresentationFormat>
  <Paragraphs>48</Paragraphs>
  <Slides>7</Slides>
  <Notes>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Informal Roman</vt:lpstr>
      <vt:lpstr>Times New Roman</vt:lpstr>
      <vt:lpstr>Office Teması</vt:lpstr>
      <vt:lpstr>PowerPoint Sunusu</vt:lpstr>
      <vt:lpstr>Ders 2</vt:lpstr>
      <vt:lpstr>VHDL Tasarım Bölümleri </vt:lpstr>
      <vt:lpstr>PowerPoint Sunusu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71</cp:revision>
  <dcterms:created xsi:type="dcterms:W3CDTF">2021-10-07T19:14:53Z</dcterms:created>
  <dcterms:modified xsi:type="dcterms:W3CDTF">2021-11-10T19:59:27Z</dcterms:modified>
</cp:coreProperties>
</file>

<file path=docProps/thumbnail.jpeg>
</file>